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"/>
  </p:notesMasterIdLst>
  <p:sldIdLst>
    <p:sldId id="265" r:id="rId2"/>
  </p:sldIdLst>
  <p:sldSz cx="7775575" cy="10907713"/>
  <p:notesSz cx="6797675" cy="9926638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36"/>
    <a:srgbClr val="0F6FC6"/>
    <a:srgbClr val="FFFFCC"/>
    <a:srgbClr val="FF3300"/>
    <a:srgbClr val="FFE4D1"/>
    <a:srgbClr val="FFBEAF"/>
    <a:srgbClr val="FF6600"/>
    <a:srgbClr val="FF3399"/>
    <a:srgbClr val="0099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>
        <p:scale>
          <a:sx n="96" d="100"/>
          <a:sy n="96" d="100"/>
        </p:scale>
        <p:origin x="856" y="-1952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AF5AA26-5E87-40B8-9BB1-E436666E15E8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5038" y="1241425"/>
            <a:ext cx="23876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D0BB95AC-B159-4974-87AE-C9AAF7C3A2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7689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B95AC-B159-4974-87AE-C9AAF7C3A25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31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305632" y="1570510"/>
            <a:ext cx="3936385" cy="7751546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>
              <a:buNone/>
              <a:defRPr sz="11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 dirty="0"/>
              <a:t>写真を入れてください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6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6" r:id="rId10"/>
    <p:sldLayoutId id="2147483673" r:id="rId11"/>
    <p:sldLayoutId id="2147483674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-1" y="1436602"/>
            <a:ext cx="777557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Fax</a:t>
            </a:r>
            <a:r>
              <a:rPr lang="ja-JP" altLang="en-US" sz="1700" b="1" dirty="0" err="1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，</a:t>
            </a:r>
            <a:r>
              <a:rPr lang="ja-JP" altLang="en-US" sz="1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メール，二次元コードの中から御希望の方法でお申込みください。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92705" y="1901827"/>
            <a:ext cx="7190192" cy="1478458"/>
          </a:xfrm>
          <a:prstGeom prst="rect">
            <a:avLst/>
          </a:prstGeom>
          <a:noFill/>
          <a:ln w="666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18921" rtlCol="0" anchor="ctr"/>
          <a:lstStyle/>
          <a:p>
            <a:r>
              <a:rPr lang="en-US" altLang="ja-JP" sz="1762" spc="33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lang="ja-JP" altLang="en-US" sz="132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24419" y="164340"/>
            <a:ext cx="7551493" cy="1188938"/>
          </a:xfrm>
          <a:prstGeom prst="rect">
            <a:avLst/>
          </a:prstGeom>
          <a:solidFill>
            <a:srgbClr val="CC00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200"/>
              </a:lnSpc>
            </a:pPr>
            <a:endParaRPr lang="en-US" altLang="ja-JP" sz="24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>
              <a:lnSpc>
                <a:spcPts val="2200"/>
              </a:lnSpc>
            </a:pPr>
            <a:r>
              <a:rPr lang="ja-JP" altLang="en-US" sz="2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令和８年度 学校・家庭・地域の連携・協働研修会</a:t>
            </a:r>
            <a:endParaRPr lang="en-US" altLang="ja-JP" sz="24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>
              <a:lnSpc>
                <a:spcPts val="2200"/>
              </a:lnSpc>
            </a:pPr>
            <a:r>
              <a:rPr lang="ja-JP" altLang="en-US" sz="2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兼 サポーター等研修会</a:t>
            </a:r>
            <a:r>
              <a:rPr lang="ja-JP" altLang="en-US" sz="2202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　　　　　　　　　　　　　　　</a:t>
            </a:r>
            <a:endParaRPr lang="en-US" altLang="ja-JP" sz="2202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>
              <a:lnSpc>
                <a:spcPts val="2200"/>
              </a:lnSpc>
            </a:pPr>
            <a:r>
              <a:rPr lang="ja-JP" altLang="en-US" sz="2202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　　　　　参加申込書　　　　　　　　</a:t>
            </a:r>
            <a:r>
              <a:rPr lang="en-US" altLang="ja-JP" sz="1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  <a:r>
              <a:rPr lang="ja-JP" altLang="en-US" sz="1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送信票不要</a:t>
            </a:r>
            <a:r>
              <a:rPr lang="ja-JP" altLang="en-US" sz="1800" b="1" dirty="0"/>
              <a:t>　</a:t>
            </a:r>
            <a:r>
              <a:rPr lang="ja-JP" altLang="en-US" sz="2202" b="1" dirty="0"/>
              <a:t>　　　　　　　　　　　　　　　</a:t>
            </a:r>
            <a:endParaRPr lang="en-US" altLang="ja-JP" sz="2202" dirty="0"/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550435"/>
              </p:ext>
            </p:extLst>
          </p:nvPr>
        </p:nvGraphicFramePr>
        <p:xfrm>
          <a:off x="315011" y="5501378"/>
          <a:ext cx="7038826" cy="26481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1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8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0467">
                <a:tc>
                  <a:txBody>
                    <a:bodyPr/>
                    <a:lstStyle/>
                    <a:p>
                      <a:endParaRPr kumimoji="1" lang="ja-JP" altLang="en-US" sz="13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職名・役職等　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参加者名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備　　考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例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7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○○小 推進員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7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北筑　花子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9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4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２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7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74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４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５</a:t>
                      </a: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7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100687" marR="100687" marT="50343" marB="50343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243277" y="8281616"/>
            <a:ext cx="3587359" cy="2156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800"/>
              </a:lnSpc>
            </a:pP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◇　</a:t>
            </a:r>
            <a:r>
              <a:rPr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令和８年７月２４日（金）</a:t>
            </a: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までにお申込み</a:t>
            </a:r>
            <a:r>
              <a:rPr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    </a:t>
            </a:r>
          </a:p>
          <a:p>
            <a:pPr algn="just">
              <a:lnSpc>
                <a:spcPts val="1800"/>
              </a:lnSpc>
            </a:pPr>
            <a:r>
              <a:rPr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</a:t>
            </a: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ください。</a:t>
            </a:r>
            <a:endParaRPr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1800"/>
              </a:lnSpc>
            </a:pPr>
            <a:endParaRPr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800"/>
              </a:lnSpc>
            </a:pP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◇　参加を希望される方で配慮等が必要な場合は、    </a:t>
            </a:r>
            <a:endParaRPr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800"/>
              </a:lnSpc>
            </a:pPr>
            <a:r>
              <a:rPr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</a:t>
            </a: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備考に記入されるか、事前に御相談ください。</a:t>
            </a:r>
            <a:endParaRPr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1800"/>
              </a:lnSpc>
            </a:pPr>
            <a:endParaRPr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dist">
              <a:lnSpc>
                <a:spcPts val="1800"/>
              </a:lnSpc>
            </a:pP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◇　</a:t>
            </a:r>
            <a:r>
              <a:rPr lang="ja-JP" altLang="en-US" sz="1200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教職員については、「</a:t>
            </a:r>
            <a:r>
              <a:rPr lang="en-US" altLang="ja-JP" sz="1200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Plant</a:t>
            </a:r>
            <a:r>
              <a:rPr lang="ja-JP" altLang="en-US" sz="1200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（全国教員研修</a:t>
            </a:r>
            <a:endParaRPr lang="en-US" altLang="ja-JP" sz="1200" u="sng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dist">
              <a:lnSpc>
                <a:spcPts val="1800"/>
              </a:lnSpc>
            </a:pP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1200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プラットフォーム）」からお申込みください。</a:t>
            </a:r>
            <a:endParaRPr lang="en-US" altLang="ja-JP" sz="1200" u="sng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dist">
              <a:lnSpc>
                <a:spcPts val="1800"/>
              </a:lnSpc>
            </a:pP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lang="en-US" altLang="ja-JP" sz="1200" u="sng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474234" y="5130561"/>
            <a:ext cx="2295821" cy="3973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982" b="1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《</a:t>
            </a:r>
            <a:r>
              <a:rPr lang="ja-JP" altLang="ja-JP" sz="1982" b="1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参　加　申　込</a:t>
            </a:r>
            <a:r>
              <a:rPr lang="ja-JP" altLang="en-US" sz="1982" b="1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　者</a:t>
            </a:r>
            <a:r>
              <a:rPr lang="en-US" altLang="ja-JP" sz="1982" b="1" kern="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》</a:t>
            </a:r>
            <a:endParaRPr lang="ja-JP" altLang="en-US" sz="2209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46340" y="3490893"/>
            <a:ext cx="7257822" cy="2024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所属</a:t>
            </a:r>
            <a:r>
              <a:rPr lang="en-US" altLang="ja-JP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r>
              <a:rPr lang="ja-JP" altLang="en-US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 　　　　　　　　　　</a:t>
            </a:r>
            <a:r>
              <a:rPr lang="en-US" altLang="ja-JP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発信者名</a:t>
            </a:r>
            <a:r>
              <a:rPr lang="en-US" altLang="ja-JP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　　　</a:t>
            </a:r>
            <a:endParaRPr lang="en-US" altLang="ja-JP" sz="1762" spc="276" dirty="0">
              <a:solidFill>
                <a:srgbClr val="00206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762" u="sng" spc="-330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</a:t>
            </a:r>
            <a:r>
              <a:rPr lang="ja-JP" altLang="en-US" sz="1762" spc="-330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</a:t>
            </a:r>
            <a:r>
              <a:rPr lang="ja-JP" altLang="en-US" sz="1762" u="sng" spc="-330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</a:t>
            </a:r>
            <a:endParaRPr lang="en-US" altLang="ja-JP" sz="1762" u="sng" spc="-330" dirty="0">
              <a:solidFill>
                <a:srgbClr val="00206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en-US" altLang="ja-JP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電話番号及びメールアドレス</a:t>
            </a:r>
            <a:r>
              <a:rPr lang="en-US" altLang="ja-JP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en-US" altLang="ja-JP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ja-JP" altLang="en-US" sz="1762" spc="276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</a:t>
            </a:r>
            <a:endParaRPr lang="en-US" altLang="ja-JP" sz="1762" spc="276" dirty="0">
              <a:solidFill>
                <a:srgbClr val="00206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762" spc="-330" dirty="0">
                <a:solidFill>
                  <a:srgbClr val="00206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</a:t>
            </a:r>
            <a:endParaRPr lang="en-US" altLang="ja-JP" sz="1762" spc="-330" dirty="0">
              <a:solidFill>
                <a:srgbClr val="00206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982" b="1" u="sng" spc="276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</a:t>
            </a:r>
            <a:endParaRPr lang="en-US" altLang="ja-JP" sz="1982" b="1" u="sng" spc="276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>
            <a:off x="418602" y="4221011"/>
            <a:ext cx="341203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4286250" y="4221011"/>
            <a:ext cx="306758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399552" y="4648200"/>
            <a:ext cx="6583919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Tel</a:t>
            </a:r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：　　　　　　　　　　　　　　　　</a:t>
            </a:r>
            <a:r>
              <a:rPr kumimoji="1" lang="en-US" altLang="ja-JP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E-mail</a:t>
            </a:r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：</a:t>
            </a:r>
          </a:p>
        </p:txBody>
      </p:sp>
      <p:cxnSp>
        <p:nvCxnSpPr>
          <p:cNvPr id="27" name="直線コネクタ 26"/>
          <p:cNvCxnSpPr/>
          <p:nvPr/>
        </p:nvCxnSpPr>
        <p:spPr>
          <a:xfrm>
            <a:off x="418602" y="5049207"/>
            <a:ext cx="6935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正方形/長方形 30"/>
          <p:cNvSpPr/>
          <p:nvPr/>
        </p:nvSpPr>
        <p:spPr>
          <a:xfrm>
            <a:off x="399552" y="2027591"/>
            <a:ext cx="7343775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送信先：福岡県教育庁北筑後教育事務所社会教育室　行</a:t>
            </a:r>
            <a:endParaRPr lang="en-US" altLang="ja-JP" sz="176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　　　　　　　　　　　　　　　　　　　（担当：與那覇　柚季）</a:t>
            </a:r>
            <a:endParaRPr lang="en-US" altLang="ja-JP" sz="176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349470" y="2622365"/>
            <a:ext cx="7154692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76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F a x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: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0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9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－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－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0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lang="ja-JP" altLang="en-US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en-US" altLang="ja-JP" sz="176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0</a:t>
            </a:r>
            <a:endParaRPr lang="ja-JP" altLang="en-US" sz="176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328204" y="2869356"/>
            <a:ext cx="7154693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760" spc="33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Mail</a:t>
            </a:r>
            <a:r>
              <a:rPr lang="ja-JP" altLang="en-US" sz="1760" spc="33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：</a:t>
            </a:r>
            <a:r>
              <a:rPr lang="en-US" altLang="ja-JP" sz="1760" spc="33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yuge-y9957@pref.fukuoka.lg.jp</a:t>
            </a:r>
            <a:endParaRPr lang="ja-JP" altLang="en-US" sz="2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263889" y="3024780"/>
            <a:ext cx="10262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二次元コード</a:t>
            </a:r>
            <a:endParaRPr kumimoji="1" lang="ja-JP" altLang="en-US" sz="12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830636" y="8281616"/>
            <a:ext cx="3523201" cy="21852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dist"/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本研修会で学びたいことや、日頃の活動における　　　　お悩み等がありましたら御記入ください。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en-US" altLang="ja-JP" sz="1600" dirty="0"/>
          </a:p>
          <a:p>
            <a:endParaRPr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lang="en-US" altLang="ja-JP" sz="1600" dirty="0"/>
          </a:p>
        </p:txBody>
      </p:sp>
      <p:pic>
        <p:nvPicPr>
          <p:cNvPr id="28" name="図 2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4" t="32853" r="38129" b="14035"/>
          <a:stretch/>
        </p:blipFill>
        <p:spPr bwMode="auto">
          <a:xfrm>
            <a:off x="6578724" y="9624703"/>
            <a:ext cx="711408" cy="751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図 14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FAD49F9B-1537-D2CF-EF25-3A17001839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502" y="2209222"/>
            <a:ext cx="857250" cy="857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7635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.potx" id="{A2FFFB87-B135-4F6F-93C3-31EBF096B488}" vid="{48EE3F0C-4BC7-4324-B8FB-B9F6BD660F7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11夏期講習</Template>
  <TotalTime>0</TotalTime>
  <Words>218</Words>
  <Application>Microsoft Office PowerPoint</Application>
  <PresentationFormat>ユーザー設定</PresentationFormat>
  <Paragraphs>47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NK-R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2015-04-28T11:49:14Z</dcterms:created>
  <dcterms:modified xsi:type="dcterms:W3CDTF">2026-06-17T08:24:16Z</dcterms:modified>
</cp:coreProperties>
</file>